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lgerian" panose="04020705040A02060702" pitchFamily="82" charset="0"/>
      <p:regular r:id="rId11"/>
    </p:embeddedFont>
    <p:embeddedFont>
      <p:font typeface="Blinker" panose="020B0604020202020204" charset="0"/>
      <p:regular r:id="rId12"/>
    </p:embeddedFont>
    <p:embeddedFont>
      <p:font typeface="Calibri" panose="020F0502020204030204" pitchFamily="34" charset="0"/>
      <p:regular r:id="rId13"/>
      <p:bold r:id="rId14"/>
      <p:italic r:id="rId15"/>
      <p:boldItalic r:id="rId16"/>
    </p:embeddedFont>
    <p:embeddedFont>
      <p:font typeface="Garet" panose="020B0604020202020204" charset="0"/>
      <p:regular r:id="rId17"/>
    </p:embeddedFont>
    <p:embeddedFont>
      <p:font typeface="Garet Bold" panose="020B0604020202020204" charset="0"/>
      <p:regular r:id="rId18"/>
    </p:embeddedFont>
    <p:embeddedFont>
      <p:font typeface="Glacial Indifference" panose="020B0604020202020204" charset="0"/>
      <p:regular r:id="rId19"/>
    </p:embeddedFont>
    <p:embeddedFont>
      <p:font typeface="Glacial Indifference Bold" panose="020B0604020202020204" charset="0"/>
      <p:regular r:id="rId20"/>
    </p:embeddedFont>
    <p:embeddedFont>
      <p:font typeface="League Spartan" panose="020B0604020202020204" charset="0"/>
      <p:regular r:id="rId21"/>
    </p:embeddedFont>
    <p:embeddedFont>
      <p:font typeface="Mont Bold" panose="020B0604020202020204" charset="0"/>
      <p:regular r:id="rId22"/>
    </p:embeddedFont>
    <p:embeddedFont>
      <p:font typeface="Poppins" panose="00000500000000000000"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1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hyperlink" Target="https://www.sciencedirect.com/topics/computer-science/mental-health-issue" TargetMode="Externa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www.sciencedirect.com/topics/computer-science/healthcare-facility" TargetMode="External"/><Relationship Id="rId5" Type="http://schemas.openxmlformats.org/officeDocument/2006/relationships/image" Target="../media/image11.sv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228600" y="3510799"/>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HACK WIZARDS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463" y="-3687"/>
            <a:ext cx="18325964"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609600" y="438892"/>
            <a:ext cx="7268347" cy="2101857"/>
          </a:xfrm>
          <a:prstGeom prst="rect">
            <a:avLst/>
          </a:prstGeom>
        </p:spPr>
        <p:txBody>
          <a:bodyPr wrap="square"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Problem statement 1</a:t>
            </a:r>
          </a:p>
        </p:txBody>
      </p:sp>
      <p:sp>
        <p:nvSpPr>
          <p:cNvPr id="6" name="TextBox 6"/>
          <p:cNvSpPr txBox="1"/>
          <p:nvPr/>
        </p:nvSpPr>
        <p:spPr>
          <a:xfrm>
            <a:off x="572729" y="3036439"/>
            <a:ext cx="9257071" cy="7309693"/>
          </a:xfrm>
          <a:prstGeom prst="rect">
            <a:avLst/>
          </a:prstGeom>
        </p:spPr>
        <p:txBody>
          <a:bodyPr wrap="square" lIns="0" tIns="0" rIns="0" bIns="0" rtlCol="0" anchor="t">
            <a:spAutoFit/>
          </a:bodyPr>
          <a:lstStyle/>
          <a:p>
            <a:pPr marL="0" lvl="0" indent="0" algn="l">
              <a:lnSpc>
                <a:spcPts val="2954"/>
              </a:lnSpc>
              <a:spcBef>
                <a:spcPct val="0"/>
              </a:spcBef>
            </a:pPr>
            <a:r>
              <a:rPr lang="en-US" sz="2400" b="0" i="0" dirty="0">
                <a:solidFill>
                  <a:schemeClr val="bg2"/>
                </a:solidFill>
                <a:effectLst/>
                <a:latin typeface="Söhne"/>
              </a:rPr>
              <a:t>The business model aims to solve the inefficiencies in healthcare by offering an online platform that simplifies appointment scheduling, enhances medical record management, and provides comprehensive treatment planning and billing services, creating a more convenient and efficient experience for doctors and patients.</a:t>
            </a:r>
          </a:p>
          <a:p>
            <a:pPr marL="0" lvl="0" indent="0" algn="l">
              <a:lnSpc>
                <a:spcPts val="2954"/>
              </a:lnSpc>
              <a:spcBef>
                <a:spcPct val="0"/>
              </a:spcBef>
            </a:pPr>
            <a:endParaRPr lang="en-US" sz="2400" b="0" i="0" dirty="0">
              <a:solidFill>
                <a:schemeClr val="bg2"/>
              </a:solidFill>
              <a:effectLst/>
              <a:latin typeface="Söhne"/>
            </a:endParaRPr>
          </a:p>
          <a:p>
            <a:pPr marL="0" lvl="0" indent="0" algn="l">
              <a:lnSpc>
                <a:spcPts val="2954"/>
              </a:lnSpc>
              <a:spcBef>
                <a:spcPct val="0"/>
              </a:spcBef>
            </a:pPr>
            <a:r>
              <a:rPr lang="en-US" sz="2400" b="0" i="0" dirty="0">
                <a:solidFill>
                  <a:schemeClr val="bg2"/>
                </a:solidFill>
                <a:effectLst/>
                <a:latin typeface="Söhne"/>
              </a:rPr>
              <a:t>This problem is crucial for our target audience as it streamlines healthcare management, enhances patient engagement, and offers convenience and cost savings. The online platform addresses the evolving healthcare needs, making the healthcare experience more efficient, patient-centered, and doctor-friendly.</a:t>
            </a:r>
          </a:p>
          <a:p>
            <a:pPr marL="0" lvl="0" indent="0" algn="l">
              <a:lnSpc>
                <a:spcPts val="2954"/>
              </a:lnSpc>
              <a:spcBef>
                <a:spcPct val="0"/>
              </a:spcBef>
            </a:pPr>
            <a:endParaRPr lang="en-US" sz="2400" b="0" i="0" dirty="0">
              <a:solidFill>
                <a:schemeClr val="bg2"/>
              </a:solidFill>
              <a:effectLst/>
              <a:latin typeface="Söhne"/>
            </a:endParaRPr>
          </a:p>
          <a:p>
            <a:pPr>
              <a:lnSpc>
                <a:spcPts val="2954"/>
              </a:lnSpc>
              <a:spcBef>
                <a:spcPct val="0"/>
              </a:spcBef>
            </a:pPr>
            <a:r>
              <a:rPr lang="en-US" sz="2400" b="0" i="0" dirty="0">
                <a:solidFill>
                  <a:schemeClr val="bg2"/>
                </a:solidFill>
                <a:effectLst/>
                <a:latin typeface="ElsevierGulliver"/>
              </a:rPr>
              <a:t>Rural areas have numerous health problems due to limited access to </a:t>
            </a:r>
            <a:r>
              <a:rPr lang="en-US" sz="2400" b="0" i="0" dirty="0">
                <a:solidFill>
                  <a:schemeClr val="bg2"/>
                </a:solidFill>
                <a:effectLst/>
                <a:latin typeface="ElsevierGulliver"/>
                <a:hlinkClick r:id="rId6" tooltip="Learn more about healthcare facilities from ScienceDirect's AI-generated Topic Pages">
                  <a:extLst>
                    <a:ext uri="{A12FA001-AC4F-418D-AE19-62706E023703}">
                      <ahyp:hlinkClr xmlns:ahyp="http://schemas.microsoft.com/office/drawing/2018/hyperlinkcolor" val="tx"/>
                    </a:ext>
                  </a:extLst>
                </a:hlinkClick>
              </a:rPr>
              <a:t>healthcare facilities</a:t>
            </a:r>
            <a:r>
              <a:rPr lang="en-US" sz="2400" b="0" i="0" dirty="0">
                <a:solidFill>
                  <a:schemeClr val="bg2"/>
                </a:solidFill>
                <a:effectLst/>
                <a:latin typeface="ElsevierGulliver"/>
              </a:rPr>
              <a:t>, lack of awareness, poverty, inadequate sanitation, and poor infrastructure. Common health problems faced by rural communities include infectious diseases, maternal and child health issues, malnutrition, non-communicable diseases, </a:t>
            </a:r>
            <a:r>
              <a:rPr lang="en-US" sz="2400" b="0" i="0" dirty="0">
                <a:solidFill>
                  <a:schemeClr val="bg2"/>
                </a:solidFill>
                <a:effectLst/>
                <a:latin typeface="ElsevierGulliver"/>
                <a:hlinkClick r:id="rId7" tooltip="Learn more about mental health issues from ScienceDirect's AI-generated Topic Pages">
                  <a:extLst>
                    <a:ext uri="{A12FA001-AC4F-418D-AE19-62706E023703}">
                      <ahyp:hlinkClr xmlns:ahyp="http://schemas.microsoft.com/office/drawing/2018/hyperlinkcolor" val="tx"/>
                    </a:ext>
                  </a:extLst>
                </a:hlinkClick>
              </a:rPr>
              <a:t>mental health issues</a:t>
            </a:r>
            <a:r>
              <a:rPr lang="en-US" sz="2400" b="0" i="0" dirty="0">
                <a:solidFill>
                  <a:schemeClr val="bg2"/>
                </a:solidFill>
                <a:effectLst/>
                <a:latin typeface="ElsevierGulliver"/>
              </a:rPr>
              <a:t>, lack of healthcare access, and inadequate sanitation and hygiene. </a:t>
            </a:r>
            <a:endParaRPr lang="en-US" sz="2400" u="none" strike="noStrike" dirty="0">
              <a:solidFill>
                <a:schemeClr val="bg2"/>
              </a:solidFill>
              <a:latin typeface="Mont Bold"/>
            </a:endParaRPr>
          </a:p>
          <a:p>
            <a:pPr marL="0" lvl="0" indent="0" algn="l">
              <a:lnSpc>
                <a:spcPts val="2954"/>
              </a:lnSpc>
              <a:spcBef>
                <a:spcPct val="0"/>
              </a:spcBef>
            </a:pPr>
            <a:endParaRPr lang="en-US" sz="2400" u="none" strike="noStrike" dirty="0">
              <a:solidFill>
                <a:srgbClr val="F5F5F3"/>
              </a:solidFill>
              <a:latin typeface="Mont Bold"/>
            </a:endParaRPr>
          </a:p>
        </p:txBody>
      </p:sp>
      <p:sp>
        <p:nvSpPr>
          <p:cNvPr id="7" name="TextBox 7"/>
          <p:cNvSpPr txBox="1"/>
          <p:nvPr/>
        </p:nvSpPr>
        <p:spPr>
          <a:xfrm>
            <a:off x="572728" y="5328816"/>
            <a:ext cx="7696631" cy="364331"/>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 </a:t>
            </a:r>
            <a:endParaRPr lang="en-US" sz="2400" u="none" strike="noStrike" dirty="0">
              <a:solidFill>
                <a:srgbClr val="F5F5F3"/>
              </a:solidFill>
              <a:latin typeface="Mont Bold"/>
            </a:endParaRPr>
          </a:p>
        </p:txBody>
      </p:sp>
      <p:grpSp>
        <p:nvGrpSpPr>
          <p:cNvPr id="9" name="Group 9"/>
          <p:cNvGrpSpPr>
            <a:grpSpLocks noChangeAspect="1"/>
          </p:cNvGrpSpPr>
          <p:nvPr/>
        </p:nvGrpSpPr>
        <p:grpSpPr>
          <a:xfrm>
            <a:off x="11776511" y="42434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9"/>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10"/>
            <a:stretch>
              <a:fillRect/>
            </a:stretch>
          </a:blipFill>
        </p:spPr>
        <p:txBody>
          <a:bodyPr/>
          <a:lstStyle/>
          <a:p>
            <a:endParaRPr lang="en-US"/>
          </a:p>
        </p:txBody>
      </p:sp>
      <p:sp>
        <p:nvSpPr>
          <p:cNvPr id="15" name="TextBox 14">
            <a:extLst>
              <a:ext uri="{FF2B5EF4-FFF2-40B4-BE49-F238E27FC236}">
                <a16:creationId xmlns:a16="http://schemas.microsoft.com/office/drawing/2014/main" id="{A1D2C84D-3CFE-3D2A-F454-6299F0D00AB9}"/>
              </a:ext>
            </a:extLst>
          </p:cNvPr>
          <p:cNvSpPr txBox="1"/>
          <p:nvPr/>
        </p:nvSpPr>
        <p:spPr>
          <a:xfrm>
            <a:off x="409346" y="2341857"/>
            <a:ext cx="8023398" cy="646331"/>
          </a:xfrm>
          <a:prstGeom prst="rect">
            <a:avLst/>
          </a:prstGeom>
          <a:noFill/>
        </p:spPr>
        <p:txBody>
          <a:bodyPr wrap="square" rtlCol="0">
            <a:spAutoFit/>
          </a:bodyPr>
          <a:lstStyle/>
          <a:p>
            <a:r>
              <a:rPr lang="en-US" sz="3600" dirty="0">
                <a:solidFill>
                  <a:schemeClr val="bg1"/>
                </a:solidFill>
              </a:rPr>
              <a:t>Healthcare Practice Management System </a:t>
            </a:r>
            <a:endParaRPr 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7898154"/>
            <a:chOff x="0" y="190500"/>
            <a:chExt cx="10168642" cy="10530873"/>
          </a:xfrm>
        </p:grpSpPr>
        <p:sp>
          <p:nvSpPr>
            <p:cNvPr id="11" name="TextBox 11"/>
            <p:cNvSpPr txBox="1"/>
            <p:nvPr/>
          </p:nvSpPr>
          <p:spPr>
            <a:xfrm>
              <a:off x="0" y="2924366"/>
              <a:ext cx="10168642" cy="7797007"/>
            </a:xfrm>
            <a:prstGeom prst="rect">
              <a:avLst/>
            </a:prstGeom>
          </p:spPr>
          <p:txBody>
            <a:bodyPr lIns="0" tIns="0" rIns="0" bIns="0" rtlCol="0" anchor="t">
              <a:spAutoFit/>
            </a:bodyPr>
            <a:lstStyle/>
            <a:p>
              <a:pPr marL="0" lvl="0" indent="0" algn="l">
                <a:lnSpc>
                  <a:spcPts val="3777"/>
                </a:lnSpc>
                <a:spcBef>
                  <a:spcPct val="0"/>
                </a:spcBef>
              </a:pPr>
              <a:r>
                <a:rPr lang="en-US" sz="3200" b="0" i="0" dirty="0">
                  <a:solidFill>
                    <a:srgbClr val="D1D5DB"/>
                  </a:solidFill>
                  <a:effectLst/>
                  <a:latin typeface="Söhne"/>
                </a:rPr>
                <a:t>Our innovative business strategy, combining profit and social impact in the tech industry, aligns with social responsibility expectations, attracts top talent, ensures long-term sustainability, creates a competitive advantage, fosters innovation, opens up impact investment opportunities, facilitates regulatory compliance, and improves stakeholder relations. This approach can enhance Our market positioning, reputation, and profitability while addressing pressing societal and environmental issues.</a:t>
              </a:r>
              <a:r>
                <a:rPr lang="en-US" sz="2905" u="none" strike="noStrike" dirty="0">
                  <a:solidFill>
                    <a:srgbClr val="FFFFFF"/>
                  </a:solidFill>
                  <a:latin typeface="Glacial Indifference"/>
                </a:rPr>
                <a:t>.</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13409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355889" y="184872"/>
            <a:ext cx="7499074" cy="907941"/>
          </a:xfrm>
          <a:prstGeom prst="rect">
            <a:avLst/>
          </a:prstGeom>
        </p:spPr>
        <p:txBody>
          <a:bodyPr wrap="square" lIns="0" tIns="0" rIns="0" bIns="0" rtlCol="0" anchor="t">
            <a:spAutoFit/>
          </a:bodyPr>
          <a:lstStyle/>
          <a:p>
            <a:pPr marL="0" lvl="0" indent="0" algn="l">
              <a:lnSpc>
                <a:spcPts val="7967"/>
              </a:lnSpc>
              <a:spcBef>
                <a:spcPct val="0"/>
              </a:spcBef>
            </a:pPr>
            <a:r>
              <a:rPr lang="en-US" sz="3600" u="none" strike="noStrike" dirty="0">
                <a:solidFill>
                  <a:srgbClr val="F5F5F3"/>
                </a:solidFill>
                <a:latin typeface="League Spartan"/>
              </a:rPr>
              <a:t>Key Features and Functionality</a:t>
            </a:r>
          </a:p>
        </p:txBody>
      </p:sp>
      <p:sp>
        <p:nvSpPr>
          <p:cNvPr id="7" name="TextBox 7"/>
          <p:cNvSpPr txBox="1"/>
          <p:nvPr/>
        </p:nvSpPr>
        <p:spPr>
          <a:xfrm>
            <a:off x="355888" y="1277685"/>
            <a:ext cx="9834287" cy="8421793"/>
          </a:xfrm>
          <a:prstGeom prst="rect">
            <a:avLst/>
          </a:prstGeom>
        </p:spPr>
        <p:txBody>
          <a:bodyPr wrap="square" lIns="0" tIns="0" rIns="0" bIns="0" rtlCol="0" anchor="t">
            <a:spAutoFit/>
          </a:bodyPr>
          <a:lstStyle/>
          <a:p>
            <a:pPr algn="l">
              <a:buFont typeface="+mj-lt"/>
              <a:buAutoNum type="arabicPeriod"/>
            </a:pPr>
            <a:r>
              <a:rPr lang="en-US" b="1" i="0" dirty="0">
                <a:solidFill>
                  <a:srgbClr val="D1D5DB"/>
                </a:solidFill>
                <a:effectLst/>
                <a:latin typeface="Söhne"/>
              </a:rPr>
              <a:t>User Registration and Profiles: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Secure registration for doctors and patients.</a:t>
            </a:r>
          </a:p>
          <a:p>
            <a:pPr marL="742950" lvl="1" indent="-285750" algn="l">
              <a:buFont typeface="+mj-lt"/>
              <a:buAutoNum type="arabicPeriod"/>
            </a:pPr>
            <a:r>
              <a:rPr lang="en-US" b="0" i="0" dirty="0">
                <a:solidFill>
                  <a:srgbClr val="D1D5DB"/>
                </a:solidFill>
                <a:effectLst/>
                <a:latin typeface="Söhne"/>
              </a:rPr>
              <a:t>User profiles with personal and medical information.</a:t>
            </a:r>
          </a:p>
          <a:p>
            <a:pPr algn="l">
              <a:buFont typeface="+mj-lt"/>
              <a:buAutoNum type="arabicPeriod"/>
            </a:pPr>
            <a:r>
              <a:rPr lang="en-US" b="1" i="0" dirty="0">
                <a:solidFill>
                  <a:srgbClr val="D1D5DB"/>
                </a:solidFill>
                <a:effectLst/>
                <a:latin typeface="Söhne"/>
              </a:rPr>
              <a:t>Appointment Scheduling: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Online appointment booking for patients with available time slots.</a:t>
            </a:r>
          </a:p>
          <a:p>
            <a:pPr marL="742950" lvl="1" indent="-285750" algn="l">
              <a:buFont typeface="+mj-lt"/>
              <a:buAutoNum type="arabicPeriod"/>
            </a:pPr>
            <a:r>
              <a:rPr lang="en-US" b="0" i="0" dirty="0">
                <a:solidFill>
                  <a:srgbClr val="D1D5DB"/>
                </a:solidFill>
                <a:effectLst/>
                <a:latin typeface="Söhne"/>
              </a:rPr>
              <a:t>Calendar management for doctors to accept or reschedule appointments.</a:t>
            </a:r>
          </a:p>
          <a:p>
            <a:pPr algn="l">
              <a:buFont typeface="+mj-lt"/>
              <a:buAutoNum type="arabicPeriod"/>
            </a:pPr>
            <a:r>
              <a:rPr lang="en-US" b="1" i="0" dirty="0">
                <a:solidFill>
                  <a:srgbClr val="D1D5DB"/>
                </a:solidFill>
                <a:effectLst/>
                <a:latin typeface="Söhne"/>
              </a:rPr>
              <a:t>Telehealth Integration: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Video conferencing and chat for remote consultations.</a:t>
            </a:r>
          </a:p>
          <a:p>
            <a:pPr marL="742950" lvl="1" indent="-285750" algn="l">
              <a:buFont typeface="+mj-lt"/>
              <a:buAutoNum type="arabicPeriod"/>
            </a:pPr>
            <a:r>
              <a:rPr lang="en-US" b="0" i="0" dirty="0">
                <a:solidFill>
                  <a:srgbClr val="D1D5DB"/>
                </a:solidFill>
                <a:effectLst/>
                <a:latin typeface="Söhne"/>
              </a:rPr>
              <a:t>Secure and HIPAA-compliant communication.</a:t>
            </a:r>
          </a:p>
          <a:p>
            <a:pPr algn="l">
              <a:buFont typeface="+mj-lt"/>
              <a:buAutoNum type="arabicPeriod"/>
            </a:pPr>
            <a:r>
              <a:rPr lang="en-US" b="1" i="0" dirty="0">
                <a:solidFill>
                  <a:srgbClr val="D1D5DB"/>
                </a:solidFill>
                <a:effectLst/>
                <a:latin typeface="Söhne"/>
              </a:rPr>
              <a:t>Medical Records Management:</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Secure storage and retrieval of patient records.</a:t>
            </a:r>
          </a:p>
          <a:p>
            <a:pPr marL="742950" lvl="1" indent="-285750" algn="l">
              <a:buFont typeface="+mj-lt"/>
              <a:buAutoNum type="arabicPeriod"/>
            </a:pPr>
            <a:r>
              <a:rPr lang="en-US" b="0" i="0" dirty="0">
                <a:solidFill>
                  <a:srgbClr val="D1D5DB"/>
                </a:solidFill>
                <a:effectLst/>
                <a:latin typeface="Söhne"/>
              </a:rPr>
              <a:t>The ability for doctors to upload X-rays, test results, and documents.</a:t>
            </a:r>
          </a:p>
          <a:p>
            <a:pPr algn="l">
              <a:buFont typeface="+mj-lt"/>
              <a:buAutoNum type="arabicPeriod"/>
            </a:pPr>
            <a:r>
              <a:rPr lang="en-US" b="1" i="0" dirty="0">
                <a:solidFill>
                  <a:srgbClr val="D1D5DB"/>
                </a:solidFill>
                <a:effectLst/>
                <a:latin typeface="Söhne"/>
              </a:rPr>
              <a:t>Treatment Planning: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Provide treatment alternatives.</a:t>
            </a:r>
          </a:p>
          <a:p>
            <a:pPr marL="742950" lvl="1" indent="-285750" algn="l">
              <a:buFont typeface="+mj-lt"/>
              <a:buAutoNum type="arabicPeriod"/>
            </a:pPr>
            <a:r>
              <a:rPr lang="en-US" b="0" i="0" dirty="0">
                <a:solidFill>
                  <a:srgbClr val="D1D5DB"/>
                </a:solidFill>
                <a:effectLst/>
                <a:latin typeface="Söhne"/>
              </a:rPr>
              <a:t>Cost estimates for treatments and procedures.</a:t>
            </a:r>
          </a:p>
          <a:p>
            <a:pPr marL="742950" lvl="1" indent="-285750" algn="l">
              <a:buFont typeface="+mj-lt"/>
              <a:buAutoNum type="arabicPeriod"/>
            </a:pPr>
            <a:r>
              <a:rPr lang="en-US" b="0" i="0" dirty="0">
                <a:solidFill>
                  <a:srgbClr val="D1D5DB"/>
                </a:solidFill>
                <a:effectLst/>
                <a:latin typeface="Söhne"/>
              </a:rPr>
              <a:t>Generate bills and invoices for patients.</a:t>
            </a:r>
          </a:p>
          <a:p>
            <a:pPr algn="l">
              <a:buFont typeface="+mj-lt"/>
              <a:buAutoNum type="arabicPeriod"/>
            </a:pPr>
            <a:r>
              <a:rPr lang="en-US" b="1" i="0" dirty="0">
                <a:solidFill>
                  <a:srgbClr val="D1D5DB"/>
                </a:solidFill>
                <a:effectLst/>
                <a:latin typeface="Söhne"/>
              </a:rPr>
              <a:t>Notifications and Reminders: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Send appointment reminders via email or SMS.</a:t>
            </a:r>
          </a:p>
          <a:p>
            <a:pPr marL="742950" lvl="1" indent="-285750" algn="l">
              <a:buFont typeface="+mj-lt"/>
              <a:buAutoNum type="arabicPeriod"/>
            </a:pPr>
            <a:r>
              <a:rPr lang="en-US" b="0" i="0" dirty="0">
                <a:solidFill>
                  <a:srgbClr val="D1D5DB"/>
                </a:solidFill>
                <a:effectLst/>
                <a:latin typeface="Söhne"/>
              </a:rPr>
              <a:t>Notify patients of test results and treatment updates.</a:t>
            </a:r>
          </a:p>
          <a:p>
            <a:pPr algn="l">
              <a:buFont typeface="+mj-lt"/>
              <a:buAutoNum type="arabicPeriod"/>
            </a:pPr>
            <a:r>
              <a:rPr lang="en-US" b="1" i="0" dirty="0">
                <a:solidFill>
                  <a:srgbClr val="D1D5DB"/>
                </a:solidFill>
                <a:effectLst/>
                <a:latin typeface="Söhne"/>
              </a:rPr>
              <a:t>Secure Messaging: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Two-way communication between doctors and patients.</a:t>
            </a:r>
          </a:p>
          <a:p>
            <a:pPr marL="742950" lvl="1" indent="-285750" algn="l">
              <a:buFont typeface="+mj-lt"/>
              <a:buAutoNum type="arabicPeriod"/>
            </a:pPr>
            <a:r>
              <a:rPr lang="en-US" b="0" i="0" dirty="0">
                <a:solidFill>
                  <a:srgbClr val="D1D5DB"/>
                </a:solidFill>
                <a:effectLst/>
                <a:latin typeface="Söhne"/>
              </a:rPr>
              <a:t>Prescription requests and refills.</a:t>
            </a:r>
          </a:p>
          <a:p>
            <a:pPr algn="l">
              <a:buFont typeface="+mj-lt"/>
              <a:buAutoNum type="arabicPeriod"/>
            </a:pPr>
            <a:r>
              <a:rPr lang="en-US" b="1" i="0" dirty="0">
                <a:solidFill>
                  <a:srgbClr val="D1D5DB"/>
                </a:solidFill>
                <a:effectLst/>
                <a:latin typeface="Söhne"/>
              </a:rPr>
              <a:t>Patient Education Resources: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Access to educational materials and resources.</a:t>
            </a:r>
          </a:p>
          <a:p>
            <a:pPr marL="742950" lvl="1" indent="-285750" algn="l">
              <a:buFont typeface="+mj-lt"/>
              <a:buAutoNum type="arabicPeriod"/>
            </a:pPr>
            <a:r>
              <a:rPr lang="en-US" b="0" i="0" dirty="0">
                <a:solidFill>
                  <a:srgbClr val="D1D5DB"/>
                </a:solidFill>
                <a:effectLst/>
                <a:latin typeface="Söhne"/>
              </a:rPr>
              <a:t>Information on conditions, medications, and preventive care.</a:t>
            </a:r>
          </a:p>
          <a:p>
            <a:pPr algn="l">
              <a:buFont typeface="+mj-lt"/>
              <a:buAutoNum type="arabicPeriod"/>
            </a:pPr>
            <a:r>
              <a:rPr lang="en-US" b="1" i="0" dirty="0">
                <a:solidFill>
                  <a:srgbClr val="D1D5DB"/>
                </a:solidFill>
                <a:effectLst/>
                <a:latin typeface="Söhne"/>
              </a:rPr>
              <a:t>Payment Processing: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Secure online payment processing for appointment fees and medical bills.</a:t>
            </a:r>
          </a:p>
          <a:p>
            <a:pPr algn="l">
              <a:buFont typeface="+mj-lt"/>
              <a:buAutoNum type="arabicPeriod"/>
            </a:pPr>
            <a:r>
              <a:rPr lang="en-US" b="1" i="0" dirty="0">
                <a:solidFill>
                  <a:srgbClr val="D1D5DB"/>
                </a:solidFill>
                <a:effectLst/>
                <a:latin typeface="Söhne"/>
              </a:rPr>
              <a:t>Technical Support:</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Offer customer support for technical issues and inquiries</a:t>
            </a:r>
          </a:p>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3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076934" y="490624"/>
            <a:ext cx="9982466" cy="8861022"/>
            <a:chOff x="-549034" y="-2478481"/>
            <a:chExt cx="13309956" cy="11814696"/>
          </a:xfrm>
        </p:grpSpPr>
        <p:sp>
          <p:nvSpPr>
            <p:cNvPr id="4" name="TextBox 4"/>
            <p:cNvSpPr txBox="1"/>
            <p:nvPr/>
          </p:nvSpPr>
          <p:spPr>
            <a:xfrm>
              <a:off x="-447079" y="-2478481"/>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League Spartan"/>
                </a:rPr>
                <a:t>Social impact</a:t>
              </a:r>
            </a:p>
          </p:txBody>
        </p:sp>
        <p:sp>
          <p:nvSpPr>
            <p:cNvPr id="5" name="TextBox 5"/>
            <p:cNvSpPr txBox="1"/>
            <p:nvPr/>
          </p:nvSpPr>
          <p:spPr>
            <a:xfrm>
              <a:off x="-549034" y="-1004222"/>
              <a:ext cx="13309956" cy="10340437"/>
            </a:xfrm>
            <a:prstGeom prst="rect">
              <a:avLst/>
            </a:prstGeom>
          </p:spPr>
          <p:txBody>
            <a:bodyPr wrap="square" lIns="0" tIns="0" rIns="0" bIns="0" rtlCol="0" anchor="t">
              <a:spAutoFit/>
            </a:bodyPr>
            <a:lstStyle/>
            <a:p>
              <a:pPr marL="0" lvl="0" indent="0" algn="l">
                <a:lnSpc>
                  <a:spcPts val="3750"/>
                </a:lnSpc>
                <a:spcBef>
                  <a:spcPct val="0"/>
                </a:spcBef>
              </a:pPr>
              <a:r>
                <a:rPr lang="en-US" sz="2500" u="none" strike="noStrike" dirty="0">
                  <a:solidFill>
                    <a:srgbClr val="F5F5F3"/>
                  </a:solidFill>
                  <a:latin typeface="Algerian" panose="04020705040A02060702" pitchFamily="82" charset="0"/>
                </a:rPr>
                <a:t>Social Impact Goals:</a:t>
              </a:r>
            </a:p>
            <a:p>
              <a:pPr marL="0" lvl="0" indent="0" algn="l">
                <a:lnSpc>
                  <a:spcPts val="3750"/>
                </a:lnSpc>
                <a:spcBef>
                  <a:spcPct val="0"/>
                </a:spcBef>
              </a:pPr>
              <a:r>
                <a:rPr lang="en-US" sz="2500" u="none" strike="noStrike" dirty="0">
                  <a:solidFill>
                    <a:srgbClr val="F5F5F3"/>
                  </a:solidFill>
                  <a:latin typeface="+mj-lt"/>
                </a:rPr>
                <a:t>1. Expand telehealth access for underserved populations.</a:t>
              </a:r>
            </a:p>
            <a:p>
              <a:pPr marL="0" lvl="0" indent="0" algn="l">
                <a:lnSpc>
                  <a:spcPts val="3750"/>
                </a:lnSpc>
                <a:spcBef>
                  <a:spcPct val="0"/>
                </a:spcBef>
              </a:pPr>
              <a:r>
                <a:rPr lang="en-US" sz="2500" u="none" strike="noStrike" dirty="0">
                  <a:solidFill>
                    <a:srgbClr val="F5F5F3"/>
                  </a:solidFill>
                  <a:latin typeface="+mj-lt"/>
                </a:rPr>
                <a:t>2. Reduce carbon emissions significantly.</a:t>
              </a:r>
            </a:p>
            <a:p>
              <a:pPr marL="0" lvl="0" indent="0" algn="l">
                <a:lnSpc>
                  <a:spcPts val="3750"/>
                </a:lnSpc>
                <a:spcBef>
                  <a:spcPct val="0"/>
                </a:spcBef>
              </a:pPr>
              <a:r>
                <a:rPr lang="en-US" sz="2500" u="none" strike="noStrike" dirty="0">
                  <a:solidFill>
                    <a:srgbClr val="F5F5F3"/>
                  </a:solidFill>
                  <a:latin typeface="+mj-lt"/>
                </a:rPr>
                <a:t>3. Provide digital literacy training to underprivileged individuals.</a:t>
              </a:r>
            </a:p>
            <a:p>
              <a:pPr marL="0" lvl="0" indent="0" algn="l">
                <a:lnSpc>
                  <a:spcPts val="3750"/>
                </a:lnSpc>
                <a:spcBef>
                  <a:spcPct val="0"/>
                </a:spcBef>
              </a:pPr>
              <a:r>
                <a:rPr lang="en-US" sz="2500" u="none" strike="noStrike" dirty="0">
                  <a:solidFill>
                    <a:srgbClr val="F5F5F3"/>
                  </a:solidFill>
                  <a:latin typeface="+mj-lt"/>
                </a:rPr>
                <a:t>4. Enhance workforce diversity.</a:t>
              </a:r>
            </a:p>
            <a:p>
              <a:pPr marL="0" lvl="0" indent="0" algn="l">
                <a:lnSpc>
                  <a:spcPts val="3750"/>
                </a:lnSpc>
                <a:spcBef>
                  <a:spcPct val="0"/>
                </a:spcBef>
              </a:pPr>
              <a:r>
                <a:rPr lang="en-US" sz="2500" u="none" strike="noStrike" dirty="0">
                  <a:solidFill>
                    <a:srgbClr val="F5F5F3"/>
                  </a:solidFill>
                  <a:latin typeface="+mj-lt"/>
                </a:rPr>
                <a:t>5. Allocate profits to support education and community </a:t>
              </a:r>
              <a:r>
                <a:rPr lang="en-US" sz="2500" u="none" strike="noStrike" dirty="0">
                  <a:solidFill>
                    <a:srgbClr val="F5F5F3"/>
                  </a:solidFill>
                  <a:latin typeface="Glacial Indifference Bold"/>
                </a:rPr>
                <a:t>development.</a:t>
              </a:r>
            </a:p>
            <a:p>
              <a:pPr marL="0" lvl="0" indent="0" algn="l">
                <a:lnSpc>
                  <a:spcPts val="3750"/>
                </a:lnSpc>
                <a:spcBef>
                  <a:spcPct val="0"/>
                </a:spcBef>
              </a:pPr>
              <a:endParaRPr lang="en-US" sz="2500" u="none" strike="noStrike" dirty="0">
                <a:solidFill>
                  <a:srgbClr val="F5F5F3"/>
                </a:solidFill>
                <a:latin typeface="Algerian" panose="04020705040A02060702" pitchFamily="82" charset="0"/>
              </a:endParaRPr>
            </a:p>
            <a:p>
              <a:pPr marL="0" lvl="0" indent="0" algn="l">
                <a:lnSpc>
                  <a:spcPts val="3750"/>
                </a:lnSpc>
                <a:spcBef>
                  <a:spcPct val="0"/>
                </a:spcBef>
              </a:pPr>
              <a:r>
                <a:rPr lang="en-US" sz="2500" u="none" strike="noStrike" dirty="0">
                  <a:solidFill>
                    <a:srgbClr val="F5F5F3"/>
                  </a:solidFill>
                  <a:latin typeface="Algerian" panose="04020705040A02060702" pitchFamily="82" charset="0"/>
                </a:rPr>
                <a:t>Measuring Impact:</a:t>
              </a:r>
            </a:p>
            <a:p>
              <a:pPr marL="0" lvl="0" indent="0" algn="l">
                <a:lnSpc>
                  <a:spcPts val="3750"/>
                </a:lnSpc>
                <a:spcBef>
                  <a:spcPct val="0"/>
                </a:spcBef>
              </a:pPr>
              <a:r>
                <a:rPr lang="en-US" sz="2500" u="none" strike="noStrike" dirty="0">
                  <a:solidFill>
                    <a:srgbClr val="F5F5F3"/>
                  </a:solidFill>
                </a:rPr>
                <a:t>Track telehealth consultations, emissions, trained individuals, diversity, and contributions.</a:t>
              </a:r>
            </a:p>
            <a:p>
              <a:pPr marL="0" lvl="0" indent="0" algn="l">
                <a:lnSpc>
                  <a:spcPts val="3750"/>
                </a:lnSpc>
                <a:spcBef>
                  <a:spcPct val="0"/>
                </a:spcBef>
              </a:pPr>
              <a:r>
                <a:rPr lang="en-US" sz="2500" u="none" strike="noStrike" dirty="0">
                  <a:solidFill>
                    <a:srgbClr val="F5F5F3"/>
                  </a:solidFill>
                </a:rPr>
                <a:t> </a:t>
              </a:r>
            </a:p>
            <a:p>
              <a:pPr marL="0" lvl="0" indent="0" algn="l">
                <a:lnSpc>
                  <a:spcPts val="3750"/>
                </a:lnSpc>
                <a:spcBef>
                  <a:spcPct val="0"/>
                </a:spcBef>
              </a:pPr>
              <a:r>
                <a:rPr lang="en-US" sz="2500" u="none" strike="noStrike" dirty="0">
                  <a:solidFill>
                    <a:srgbClr val="F5F5F3"/>
                  </a:solidFill>
                  <a:latin typeface="Algerian" panose="04020705040A02060702" pitchFamily="82" charset="0"/>
                </a:rPr>
                <a:t>Business Alignment:</a:t>
              </a:r>
            </a:p>
            <a:p>
              <a:pPr marL="0" lvl="0" indent="0" algn="l">
                <a:lnSpc>
                  <a:spcPts val="3750"/>
                </a:lnSpc>
                <a:spcBef>
                  <a:spcPct val="0"/>
                </a:spcBef>
              </a:pPr>
              <a:endParaRPr lang="en-US" sz="2500" u="none" strike="noStrike" dirty="0">
                <a:solidFill>
                  <a:srgbClr val="F5F5F3"/>
                </a:solidFill>
                <a:latin typeface="Glacial Indifference Bold"/>
              </a:endParaRPr>
            </a:p>
            <a:p>
              <a:pPr marL="0" lvl="0" indent="0" algn="l">
                <a:lnSpc>
                  <a:spcPts val="3750"/>
                </a:lnSpc>
                <a:spcBef>
                  <a:spcPct val="0"/>
                </a:spcBef>
              </a:pPr>
              <a:r>
                <a:rPr lang="en-US" sz="2500" u="none" strike="noStrike" dirty="0">
                  <a:solidFill>
                    <a:srgbClr val="F5F5F3"/>
                  </a:solidFill>
                </a:rPr>
                <a:t>Integrate telehealth services, eco-friendly practices, digital literacy programs, diversity policies, and a dedicated philanthropic arm.</a:t>
              </a:r>
            </a:p>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6" name="TextBox 6"/>
            <p:cNvSpPr txBox="1"/>
            <p:nvPr/>
          </p:nvSpPr>
          <p:spPr>
            <a:xfrm>
              <a:off x="13109" y="4029463"/>
              <a:ext cx="11211206" cy="594180"/>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 </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2854542" y="-3317244"/>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94139" y="168545"/>
            <a:ext cx="5970165" cy="938719"/>
          </a:xfrm>
          <a:prstGeom prst="rect">
            <a:avLst/>
          </a:prstGeom>
        </p:spPr>
        <p:txBody>
          <a:bodyPr lIns="0" tIns="0" rIns="0" bIns="0" rtlCol="0" anchor="t">
            <a:spAutoFit/>
          </a:bodyPr>
          <a:lstStyle/>
          <a:p>
            <a:pPr marL="0" lvl="0" indent="0" algn="l">
              <a:lnSpc>
                <a:spcPts val="7582"/>
              </a:lnSpc>
              <a:spcBef>
                <a:spcPct val="0"/>
              </a:spcBef>
            </a:pPr>
            <a:r>
              <a:rPr lang="en-US" sz="5400" dirty="0">
                <a:solidFill>
                  <a:srgbClr val="F5F5F3"/>
                </a:solidFill>
                <a:latin typeface="League Spartan"/>
              </a:rPr>
              <a:t>Revenue M</a:t>
            </a:r>
            <a:r>
              <a:rPr lang="en-US" sz="5400" u="none" strike="noStrike" dirty="0">
                <a:solidFill>
                  <a:srgbClr val="F5F5F3"/>
                </a:solidFill>
                <a:latin typeface="League Spartan"/>
              </a:rPr>
              <a:t>odel</a:t>
            </a:r>
          </a:p>
        </p:txBody>
      </p:sp>
      <p:sp>
        <p:nvSpPr>
          <p:cNvPr id="5" name="TextBox 5"/>
          <p:cNvSpPr txBox="1"/>
          <p:nvPr/>
        </p:nvSpPr>
        <p:spPr>
          <a:xfrm>
            <a:off x="190398" y="1107264"/>
            <a:ext cx="7871741" cy="8494633"/>
          </a:xfrm>
          <a:prstGeom prst="rect">
            <a:avLst/>
          </a:prstGeom>
        </p:spPr>
        <p:txBody>
          <a:bodyPr wrap="square" lIns="0" tIns="0" rIns="0" bIns="0" rtlCol="0" anchor="t">
            <a:spAutoFit/>
          </a:bodyPr>
          <a:lstStyle/>
          <a:p>
            <a:pPr algn="l">
              <a:buFont typeface="+mj-lt"/>
              <a:buAutoNum type="arabicPeriod"/>
            </a:pPr>
            <a:r>
              <a:rPr lang="en-US" sz="2400" b="1" i="0" dirty="0">
                <a:solidFill>
                  <a:srgbClr val="D1D5DB"/>
                </a:solidFill>
                <a:effectLst/>
                <a:latin typeface="Algerian" panose="04020705040A02060702" pitchFamily="82" charset="0"/>
              </a:rPr>
              <a:t>Improved Healthcare Access:</a:t>
            </a:r>
            <a:r>
              <a:rPr lang="en-US" sz="2400" b="0" i="0" dirty="0">
                <a:solidFill>
                  <a:srgbClr val="D1D5DB"/>
                </a:solidFill>
                <a:effectLst/>
                <a:latin typeface="Algerian" panose="04020705040A02060702" pitchFamily="82" charset="0"/>
              </a:rPr>
              <a:t> </a:t>
            </a:r>
            <a:r>
              <a:rPr lang="en-US" sz="2400" b="0" i="0" dirty="0">
                <a:solidFill>
                  <a:srgbClr val="D1D5DB"/>
                </a:solidFill>
                <a:effectLst/>
                <a:latin typeface="Söhne"/>
              </a:rPr>
              <a:t>Our telehealth services enhance healthcare accessibility, particularly for underserved populations, promoting better public health outcomes.</a:t>
            </a:r>
          </a:p>
          <a:p>
            <a:pPr algn="l">
              <a:buFont typeface="+mj-lt"/>
              <a:buAutoNum type="arabicPeriod"/>
            </a:pPr>
            <a:endParaRPr lang="en-US" sz="2400" b="0" i="0" dirty="0">
              <a:solidFill>
                <a:srgbClr val="D1D5DB"/>
              </a:solidFill>
              <a:effectLst/>
              <a:latin typeface="Söhne"/>
            </a:endParaRPr>
          </a:p>
          <a:p>
            <a:pPr algn="l">
              <a:buFont typeface="+mj-lt"/>
              <a:buAutoNum type="arabicPeriod"/>
            </a:pPr>
            <a:r>
              <a:rPr lang="en-US" sz="2400" b="1" i="0" dirty="0">
                <a:solidFill>
                  <a:srgbClr val="D1D5DB"/>
                </a:solidFill>
                <a:effectLst/>
                <a:latin typeface="Algerian" panose="04020705040A02060702" pitchFamily="82" charset="0"/>
              </a:rPr>
              <a:t>Environmental Responsibility:</a:t>
            </a:r>
            <a:r>
              <a:rPr lang="en-US" sz="2400" b="0" i="0" dirty="0">
                <a:solidFill>
                  <a:srgbClr val="D1D5DB"/>
                </a:solidFill>
                <a:effectLst/>
                <a:latin typeface="Algerian" panose="04020705040A02060702" pitchFamily="82" charset="0"/>
              </a:rPr>
              <a:t> </a:t>
            </a:r>
            <a:r>
              <a:rPr lang="en-US" sz="2400" b="0" i="0" dirty="0">
                <a:solidFill>
                  <a:srgbClr val="D1D5DB"/>
                </a:solidFill>
                <a:effectLst/>
                <a:latin typeface="Söhne"/>
              </a:rPr>
              <a:t>We are committed to reducing carbon emissions and eco-friendly practices, supporting global efforts to combat climate change and protect the environment.</a:t>
            </a:r>
          </a:p>
          <a:p>
            <a:pPr algn="l">
              <a:buFont typeface="+mj-lt"/>
              <a:buAutoNum type="arabicPeriod"/>
            </a:pPr>
            <a:endParaRPr lang="en-US" sz="2400" b="0" i="0" dirty="0">
              <a:solidFill>
                <a:srgbClr val="D1D5DB"/>
              </a:solidFill>
              <a:effectLst/>
              <a:latin typeface="Söhne"/>
            </a:endParaRPr>
          </a:p>
          <a:p>
            <a:pPr algn="l">
              <a:buFont typeface="+mj-lt"/>
              <a:buAutoNum type="arabicPeriod"/>
            </a:pPr>
            <a:r>
              <a:rPr lang="en-US" sz="2400" b="1" i="0" dirty="0">
                <a:solidFill>
                  <a:srgbClr val="D1D5DB"/>
                </a:solidFill>
                <a:effectLst/>
                <a:latin typeface="Algerian" panose="04020705040A02060702" pitchFamily="82" charset="0"/>
              </a:rPr>
              <a:t>Economic Empowerment:</a:t>
            </a:r>
            <a:r>
              <a:rPr lang="en-US" sz="2400" b="0" i="0" dirty="0">
                <a:solidFill>
                  <a:srgbClr val="D1D5DB"/>
                </a:solidFill>
                <a:effectLst/>
                <a:latin typeface="Algerian" panose="04020705040A02060702" pitchFamily="82" charset="0"/>
              </a:rPr>
              <a:t> </a:t>
            </a:r>
            <a:r>
              <a:rPr lang="en-US" sz="2400" b="0" i="0" dirty="0">
                <a:solidFill>
                  <a:srgbClr val="D1D5DB"/>
                </a:solidFill>
                <a:effectLst/>
                <a:latin typeface="Söhne"/>
              </a:rPr>
              <a:t>Our digital literacy training empowers underprivileged individuals with essential job skills, boosting their economic prospects and community </a:t>
            </a:r>
            <a:r>
              <a:rPr lang="en-US" sz="2400" b="0" i="0" dirty="0">
                <a:solidFill>
                  <a:srgbClr val="D1D5DB"/>
                </a:solidFill>
                <a:effectLst/>
                <a:latin typeface="+mj-lt"/>
              </a:rPr>
              <a:t>development.</a:t>
            </a:r>
          </a:p>
          <a:p>
            <a:pPr algn="l">
              <a:buFont typeface="+mj-lt"/>
              <a:buAutoNum type="arabicPeriod"/>
            </a:pPr>
            <a:endParaRPr lang="en-US" sz="2400" b="0" i="0" dirty="0">
              <a:solidFill>
                <a:srgbClr val="D1D5DB"/>
              </a:solidFill>
              <a:effectLst/>
              <a:latin typeface="+mj-lt"/>
            </a:endParaRPr>
          </a:p>
          <a:p>
            <a:pPr algn="l">
              <a:buFont typeface="+mj-lt"/>
              <a:buAutoNum type="arabicPeriod"/>
            </a:pPr>
            <a:r>
              <a:rPr lang="en-US" sz="2400" b="1" i="0" dirty="0">
                <a:solidFill>
                  <a:srgbClr val="D1D5DB"/>
                </a:solidFill>
                <a:effectLst/>
                <a:latin typeface="Algerian" panose="04020705040A02060702" pitchFamily="82" charset="0"/>
              </a:rPr>
              <a:t>Diversity and Inclusion:</a:t>
            </a:r>
            <a:r>
              <a:rPr lang="en-US" sz="2400" b="0" i="0" dirty="0">
                <a:solidFill>
                  <a:srgbClr val="D1D5DB"/>
                </a:solidFill>
                <a:effectLst/>
                <a:latin typeface="Algerian" panose="04020705040A02060702" pitchFamily="82" charset="0"/>
              </a:rPr>
              <a:t> </a:t>
            </a:r>
            <a:r>
              <a:rPr lang="en-US" sz="2400" b="0" i="0" dirty="0">
                <a:solidFill>
                  <a:srgbClr val="D1D5DB"/>
                </a:solidFill>
                <a:effectLst/>
                <a:latin typeface="Söhne"/>
              </a:rPr>
              <a:t>We prioritize diversity in our workforce, fostering inclusivity and equal opportunities in the tech industry, promoting social equality.</a:t>
            </a:r>
          </a:p>
          <a:p>
            <a:pPr algn="l">
              <a:buFont typeface="+mj-lt"/>
              <a:buAutoNum type="arabicPeriod"/>
            </a:pPr>
            <a:endParaRPr lang="en-US" sz="2400" b="0" i="0" dirty="0">
              <a:solidFill>
                <a:srgbClr val="D1D5DB"/>
              </a:solidFill>
              <a:effectLst/>
              <a:latin typeface="Söhne"/>
            </a:endParaRPr>
          </a:p>
          <a:p>
            <a:pPr algn="l">
              <a:buFont typeface="+mj-lt"/>
              <a:buAutoNum type="arabicPeriod"/>
            </a:pPr>
            <a:r>
              <a:rPr lang="en-US" sz="2400" b="1" i="0" dirty="0">
                <a:solidFill>
                  <a:srgbClr val="D1D5DB"/>
                </a:solidFill>
                <a:effectLst/>
                <a:latin typeface="Algerian" panose="04020705040A02060702" pitchFamily="82" charset="0"/>
              </a:rPr>
              <a:t>Community Development:</a:t>
            </a:r>
            <a:r>
              <a:rPr lang="en-US" sz="2400" b="0" i="0" dirty="0">
                <a:solidFill>
                  <a:srgbClr val="D1D5DB"/>
                </a:solidFill>
                <a:effectLst/>
                <a:latin typeface="Algerian" panose="04020705040A02060702" pitchFamily="82" charset="0"/>
              </a:rPr>
              <a:t> </a:t>
            </a:r>
            <a:r>
              <a:rPr lang="en-US" sz="2400" b="0" i="0" dirty="0">
                <a:solidFill>
                  <a:srgbClr val="D1D5DB"/>
                </a:solidFill>
                <a:effectLst/>
                <a:latin typeface="Söhne"/>
              </a:rPr>
              <a:t>Our philanthropic initiatives and community outreach projects invest in the growth and well-being of local communities, supporting education, healthcare, and overall development.</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3339184"/>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LANGUAGES LIKE HTML,CSS,JAVASCRIPT,NODE JS AND</a:t>
            </a:r>
            <a:r>
              <a:rPr lang="en-US" sz="2954" dirty="0">
                <a:solidFill>
                  <a:srgbClr val="F5F5F3"/>
                </a:solidFill>
                <a:latin typeface="Glacial Indifference Bold"/>
              </a:rPr>
              <a:t> EXPRESS JS</a:t>
            </a:r>
            <a:r>
              <a:rPr lang="en-US" sz="2954" u="none" strike="noStrike" dirty="0">
                <a:solidFill>
                  <a:srgbClr val="F5F5F3"/>
                </a:solidFill>
                <a:latin typeface="Glacial Indifference Bold"/>
              </a:rPr>
              <a:t> , AS WELL AS TOOLS LIKE  GITHUB AND </a:t>
            </a:r>
            <a:r>
              <a:rPr lang="en-US" sz="2954" dirty="0">
                <a:solidFill>
                  <a:srgbClr val="F5F5F3"/>
                </a:solidFill>
                <a:latin typeface="Glacial Indifference Bold"/>
              </a:rPr>
              <a:t>CANVA</a:t>
            </a:r>
            <a:r>
              <a:rPr lang="en-US" sz="2954" u="none" strike="noStrike" dirty="0">
                <a:solidFill>
                  <a:srgbClr val="F5F5F3"/>
                </a:solidFill>
                <a:latin typeface="Glacial Indifference Bold"/>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2450447" y="4288942"/>
            <a:ext cx="3535026" cy="3500831"/>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7368030" y="4282440"/>
            <a:ext cx="3535026" cy="3500831"/>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12344400" y="4305300"/>
            <a:ext cx="3535026" cy="3418518"/>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3039023" y="5900526"/>
            <a:ext cx="2687924" cy="894219"/>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NALLA </a:t>
            </a:r>
          </a:p>
          <a:p>
            <a:pPr>
              <a:lnSpc>
                <a:spcPts val="3410"/>
              </a:lnSpc>
            </a:pPr>
            <a:r>
              <a:rPr lang="en-US" sz="3410" dirty="0">
                <a:solidFill>
                  <a:srgbClr val="FFBD59"/>
                </a:solidFill>
                <a:latin typeface="Garet Bold"/>
              </a:rPr>
              <a:t>RAHUL</a:t>
            </a:r>
          </a:p>
        </p:txBody>
      </p:sp>
      <p:sp>
        <p:nvSpPr>
          <p:cNvPr id="23" name="TextBox 23"/>
          <p:cNvSpPr txBox="1"/>
          <p:nvPr/>
        </p:nvSpPr>
        <p:spPr>
          <a:xfrm>
            <a:off x="7791581" y="5889434"/>
            <a:ext cx="2687924" cy="458202"/>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DEEPAK N</a:t>
            </a:r>
          </a:p>
        </p:txBody>
      </p:sp>
      <p:sp>
        <p:nvSpPr>
          <p:cNvPr id="24" name="TextBox 24"/>
          <p:cNvSpPr txBox="1"/>
          <p:nvPr/>
        </p:nvSpPr>
        <p:spPr>
          <a:xfrm>
            <a:off x="7839785" y="6711365"/>
            <a:ext cx="2489030" cy="615553"/>
          </a:xfrm>
          <a:prstGeom prst="rect">
            <a:avLst/>
          </a:prstGeom>
        </p:spPr>
        <p:txBody>
          <a:bodyPr lIns="0" tIns="0" rIns="0" bIns="0" rtlCol="0" anchor="t">
            <a:spAutoFit/>
          </a:bodyPr>
          <a:lstStyle/>
          <a:p>
            <a:pPr marL="0" lvl="0" indent="0">
              <a:lnSpc>
                <a:spcPts val="2387"/>
              </a:lnSpc>
            </a:pPr>
            <a:r>
              <a:rPr lang="en-US" sz="2000" spc="341" dirty="0">
                <a:solidFill>
                  <a:srgbClr val="FFFFFF"/>
                </a:solidFill>
                <a:latin typeface="Blinker"/>
              </a:rPr>
              <a:t>FULL STACK DEVELOPER</a:t>
            </a:r>
          </a:p>
        </p:txBody>
      </p:sp>
      <p:sp>
        <p:nvSpPr>
          <p:cNvPr id="25" name="TextBox 25"/>
          <p:cNvSpPr txBox="1"/>
          <p:nvPr/>
        </p:nvSpPr>
        <p:spPr>
          <a:xfrm>
            <a:off x="12649200" y="5670648"/>
            <a:ext cx="2586320" cy="894219"/>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HEMANTHA KUMAR.B</a:t>
            </a:r>
          </a:p>
        </p:txBody>
      </p:sp>
      <p:sp>
        <p:nvSpPr>
          <p:cNvPr id="27" name="TextBox 27"/>
          <p:cNvSpPr txBox="1"/>
          <p:nvPr/>
        </p:nvSpPr>
        <p:spPr>
          <a:xfrm>
            <a:off x="12649200" y="6683454"/>
            <a:ext cx="1859198" cy="615553"/>
          </a:xfrm>
          <a:prstGeom prst="rect">
            <a:avLst/>
          </a:prstGeom>
        </p:spPr>
        <p:txBody>
          <a:bodyPr lIns="0" tIns="0" rIns="0" bIns="0" rtlCol="0" anchor="t">
            <a:spAutoFit/>
          </a:bodyPr>
          <a:lstStyle/>
          <a:p>
            <a:pPr marL="0" lvl="0" indent="0">
              <a:lnSpc>
                <a:spcPts val="2387"/>
              </a:lnSpc>
            </a:pPr>
            <a:r>
              <a:rPr lang="en-US" sz="2000" spc="341" dirty="0">
                <a:solidFill>
                  <a:srgbClr val="FFFFFF"/>
                </a:solidFill>
                <a:latin typeface="Blinker"/>
              </a:rPr>
              <a:t>FRONT END DEVELOPER</a:t>
            </a:r>
          </a:p>
        </p:txBody>
      </p:sp>
      <p:sp>
        <p:nvSpPr>
          <p:cNvPr id="29" name="TextBox 28">
            <a:extLst>
              <a:ext uri="{FF2B5EF4-FFF2-40B4-BE49-F238E27FC236}">
                <a16:creationId xmlns:a16="http://schemas.microsoft.com/office/drawing/2014/main" id="{F13D8501-D308-FB77-7B54-24E5FD045ED3}"/>
              </a:ext>
            </a:extLst>
          </p:cNvPr>
          <p:cNvSpPr txBox="1"/>
          <p:nvPr/>
        </p:nvSpPr>
        <p:spPr>
          <a:xfrm>
            <a:off x="2956308" y="6905947"/>
            <a:ext cx="1965325" cy="400110"/>
          </a:xfrm>
          <a:prstGeom prst="rect">
            <a:avLst/>
          </a:prstGeom>
          <a:noFill/>
        </p:spPr>
        <p:txBody>
          <a:bodyPr wrap="square" rtlCol="0">
            <a:spAutoFit/>
          </a:bodyPr>
          <a:lstStyle/>
          <a:p>
            <a:r>
              <a:rPr lang="en-US" sz="2000" dirty="0">
                <a:solidFill>
                  <a:schemeClr val="bg2"/>
                </a:solidFill>
              </a:rPr>
              <a:t>UI/UX DESIGNER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709</Words>
  <Application>Microsoft Office PowerPoint</Application>
  <PresentationFormat>Custom</PresentationFormat>
  <Paragraphs>79</Paragraphs>
  <Slides>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vt:i4>
      </vt:variant>
    </vt:vector>
  </HeadingPairs>
  <TitlesOfParts>
    <vt:vector size="23" baseType="lpstr">
      <vt:lpstr>Söhne</vt:lpstr>
      <vt:lpstr>Garet Bold</vt:lpstr>
      <vt:lpstr>Poppins</vt:lpstr>
      <vt:lpstr>Arial</vt:lpstr>
      <vt:lpstr>League Spartan</vt:lpstr>
      <vt:lpstr>Glacial Indifference</vt:lpstr>
      <vt:lpstr>Mont Bold</vt:lpstr>
      <vt:lpstr>ElsevierGulliver</vt:lpstr>
      <vt:lpstr>Garet</vt:lpstr>
      <vt:lpstr>Algerian</vt:lpstr>
      <vt:lpstr>Blinker</vt:lpstr>
      <vt:lpstr>Calibri</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Deepak</dc:creator>
  <cp:lastModifiedBy>DEEPAK N</cp:lastModifiedBy>
  <cp:revision>6</cp:revision>
  <dcterms:created xsi:type="dcterms:W3CDTF">2006-08-16T00:00:00Z</dcterms:created>
  <dcterms:modified xsi:type="dcterms:W3CDTF">2023-10-28T06:59:39Z</dcterms:modified>
  <dc:identifier>DAFxrxF-qp8</dc:identifier>
</cp:coreProperties>
</file>